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63" r:id="rId3"/>
    <p:sldId id="259" r:id="rId4"/>
    <p:sldId id="260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D6D5A-C496-4B8B-BF78-F871EBCED2B7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2EC02-55EC-4BEF-880F-5283F205DB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(*) </a:t>
            </a:r>
            <a:r>
              <a:rPr lang="ru-RU" b="1" dirty="0"/>
              <a:t>п. 3.5.1.</a:t>
            </a:r>
            <a:r>
              <a:rPr lang="ru-RU" sz="1200" b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Федерального государственного образовательного  стандарта начального</a:t>
            </a:r>
            <a:r>
              <a:rPr lang="ru-RU" sz="1200" b="1" i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общего образования обучающихся с ограниченными возможностями здоровья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утверждённого</a:t>
            </a:r>
            <a:r>
              <a:rPr lang="ru-RU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Приказом Министерства образования и науки Российской Федерации от 19.12.2014г. № 1598 (сокращенно – ФГОС НОО ОВЗ, Стандарт);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145D4-4CED-405B-AD97-166C48B1901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(*)</a:t>
            </a:r>
            <a:r>
              <a:rPr lang="ru-RU" dirty="0"/>
              <a:t> </a:t>
            </a:r>
            <a:r>
              <a:rPr lang="ru-RU" sz="12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п. 29; п. 32 Приказа Министерства образования и науки Российской Федерации от 30 августа 2013г № 1015 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</a:t>
            </a:r>
            <a:r>
              <a:rPr lang="ru-RU" sz="1200" u="sng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начального общего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основного общего и среднего общего образования»;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145D4-4CED-405B-AD97-166C48B1901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(*)</a:t>
            </a:r>
            <a:r>
              <a:rPr lang="ru-RU" sz="12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п. 29 Приказа Министерства образования и науки Российской Федерации от 30 августа 2013г № 1015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</a:t>
            </a:r>
            <a:r>
              <a:rPr lang="ru-RU" sz="1200" u="sng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начального общего</a:t>
            </a:r>
            <a:r>
              <a:rPr lang="ru-RU" sz="12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основного общего и среднего общего образования»; </a:t>
            </a:r>
            <a:r>
              <a:rPr lang="ru-RU" sz="1200" b="1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1 ставка педагога-психолога</a:t>
            </a:r>
            <a:r>
              <a:rPr lang="ru-RU" sz="1200" b="1" baseline="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на каждые 5-8 учащихся с РАС</a:t>
            </a:r>
            <a:endParaRPr lang="ru-RU" b="1" dirty="0" smtClean="0"/>
          </a:p>
          <a:p>
            <a:r>
              <a:rPr lang="ru-RU" b="1" dirty="0" smtClean="0"/>
              <a:t>(**)</a:t>
            </a:r>
            <a:r>
              <a:rPr lang="ru-RU" b="1" baseline="0" dirty="0" smtClean="0"/>
              <a:t> </a:t>
            </a:r>
            <a:r>
              <a:rPr lang="ru-RU" b="0" baseline="0" dirty="0" smtClean="0"/>
              <a:t>Согласно п. 8.1 Приказа </a:t>
            </a:r>
            <a:r>
              <a:rPr lang="ru-RU" b="0" baseline="0" dirty="0" err="1" smtClean="0"/>
              <a:t>Минобра</a:t>
            </a:r>
            <a:r>
              <a:rPr lang="ru-RU" b="0" baseline="0" dirty="0" smtClean="0"/>
              <a:t> РФ от 11 мая 2016 года № 536 «Об утверждении Особенностей режима рабочего времени и времени отдыха педагогических и иных работников организаций, осуществляющих образовательную деятельность»</a:t>
            </a:r>
            <a:endParaRPr lang="ru-RU" b="0" dirty="0" smtClean="0"/>
          </a:p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DF19-AE01-437C-A3FF-D18B859A711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(*) </a:t>
            </a:r>
            <a:r>
              <a:rPr lang="ru-RU" sz="12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п. 32 Приказа Министерства образования и науки Российской Федерации от 30 августа 2013г № 1015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</a:t>
            </a:r>
            <a:r>
              <a:rPr lang="ru-RU" sz="1200" u="sng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начального общего</a:t>
            </a:r>
            <a:r>
              <a:rPr lang="ru-RU" sz="12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основного общего и среднего общего образования»; 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(**)</a:t>
            </a:r>
            <a:r>
              <a:rPr lang="ru-RU" b="1" baseline="0" dirty="0" smtClean="0"/>
              <a:t> </a:t>
            </a:r>
            <a:r>
              <a:rPr lang="ru-RU" b="0" baseline="0" dirty="0" smtClean="0"/>
              <a:t>Согласно п. 8.1 Приказа </a:t>
            </a:r>
            <a:r>
              <a:rPr lang="ru-RU" b="0" baseline="0" dirty="0" err="1" smtClean="0"/>
              <a:t>Минобра</a:t>
            </a:r>
            <a:r>
              <a:rPr lang="ru-RU" b="0" baseline="0" dirty="0" smtClean="0"/>
              <a:t> РФ от 11 мая 2016 года № 536 «Об утверждении Особенностей режима рабочего времени и времени отдыха педагогических и иных работников организаций, осуществляющих образовательную деятельность»</a:t>
            </a:r>
            <a:endParaRPr lang="ru-RU" b="0" dirty="0" smtClean="0"/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DF19-AE01-437C-A3FF-D18B859A711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(*)</a:t>
            </a:r>
            <a:r>
              <a:rPr lang="ru-RU" sz="1200" dirty="0"/>
              <a:t>предельная наполняемость классов с</a:t>
            </a:r>
            <a:r>
              <a:rPr lang="ru-RU" dirty="0"/>
              <a:t>огласно 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Приложению 1 «Комплектование классов и групп» </a:t>
            </a:r>
            <a:r>
              <a:rPr lang="ru-RU" sz="1200" u="sng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СанПиН</a:t>
            </a:r>
            <a:r>
              <a:rPr lang="ru-RU" sz="1200" u="sng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2.4.2.3286-15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утвержденного Постановлением Главного государственного санитарного врача РФ от 10.07.2015 № 26 «Об утверждении </a:t>
            </a:r>
            <a:r>
              <a:rPr lang="ru-RU" sz="12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СанПиН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2.4.2.3286-15«</a:t>
            </a:r>
            <a:r>
              <a:rPr lang="ru-RU" sz="1200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Санитарно-эпидимиологические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требования к условиям и организации обучения и воспитания в организациях, осуществляющих образовательную деятельность по адаптированным основным общеобразовательным программам для обучающихся с ограниченными возможностями здоровья». </a:t>
            </a:r>
            <a:endParaRPr lang="ru-RU" sz="1200" b="1" dirty="0" smtClean="0">
              <a:solidFill>
                <a:schemeClr val="dk1"/>
              </a:solidFill>
              <a:latin typeface="+mn-lt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(**)</a:t>
            </a:r>
            <a:r>
              <a:rPr lang="ru-RU" sz="12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п. 29; п. 32 Приказа Министерства образования и науки Российской Федерации от 30 августа 2013г № 1015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</a:t>
            </a:r>
            <a:r>
              <a:rPr lang="ru-RU" sz="1200" u="sng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начального общего</a:t>
            </a:r>
            <a:r>
              <a:rPr lang="ru-RU" sz="12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основного общего и среднего общего образования»; </a:t>
            </a:r>
            <a:endParaRPr lang="ru-RU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(***) </a:t>
            </a:r>
            <a:r>
              <a:rPr lang="ru-RU" b="0" baseline="0" dirty="0" smtClean="0"/>
              <a:t> Согласно п. 8.1 Приказа </a:t>
            </a:r>
            <a:r>
              <a:rPr lang="ru-RU" b="0" baseline="0" dirty="0" err="1" smtClean="0"/>
              <a:t>Минобра</a:t>
            </a:r>
            <a:r>
              <a:rPr lang="ru-RU" b="0" baseline="0" dirty="0" smtClean="0"/>
              <a:t> РФ от 11 мая 2016 года № 536 «Об утверждении Особенностей режима рабочего времени и времени отдыха педагогических и иных работников организаций, осуществляющих образовательную деятельность»</a:t>
            </a:r>
            <a:endParaRPr lang="ru-RU" b="0" dirty="0" smtClean="0"/>
          </a:p>
          <a:p>
            <a:endParaRPr lang="ru-RU" dirty="0" smtClean="0"/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145D4-4CED-405B-AD97-166C48B1901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242D-227D-4D4E-BA90-741D108C01AE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CD82-0E66-4904-9D45-D147EF33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242D-227D-4D4E-BA90-741D108C01AE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CD82-0E66-4904-9D45-D147EF33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242D-227D-4D4E-BA90-741D108C01AE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CD82-0E66-4904-9D45-D147EF33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242D-227D-4D4E-BA90-741D108C01AE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CD82-0E66-4904-9D45-D147EF33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242D-227D-4D4E-BA90-741D108C01AE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CD82-0E66-4904-9D45-D147EF33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242D-227D-4D4E-BA90-741D108C01AE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CD82-0E66-4904-9D45-D147EF33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242D-227D-4D4E-BA90-741D108C01AE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CD82-0E66-4904-9D45-D147EF33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242D-227D-4D4E-BA90-741D108C01AE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CD82-0E66-4904-9D45-D147EF33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242D-227D-4D4E-BA90-741D108C01AE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CD82-0E66-4904-9D45-D147EF33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242D-227D-4D4E-BA90-741D108C01AE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CD82-0E66-4904-9D45-D147EF33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242D-227D-4D4E-BA90-741D108C01AE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CD82-0E66-4904-9D45-D147EF33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C242D-227D-4D4E-BA90-741D108C01AE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6CD82-0E66-4904-9D45-D147EF33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992888" cy="316835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Расчет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недельной аудиторной нагрузки 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</a:b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на коррекционно-развивающую работу </a:t>
            </a:r>
            <a:b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</a:br>
            <a:r>
              <a:rPr lang="ru-R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в </a:t>
            </a:r>
            <a:r>
              <a:rPr lang="ru-RU" sz="20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астрономических часах на одного обучающегося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с ОВЗ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</a:b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по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видам образовательных программ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и с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учетом предельной наполняемости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класса, </a:t>
            </a:r>
            <a:b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</a:b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произведенный согласно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минимальной норме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Приказа №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1015. </a:t>
            </a:r>
            <a:r>
              <a:rPr lang="ru-RU" sz="2200" b="1" dirty="0" smtClean="0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2"/>
                </a:solidFill>
                <a:cs typeface="Times New Roman" pitchFamily="18" charset="0"/>
              </a:rPr>
            </a:br>
            <a:endParaRPr lang="ru-RU" sz="2200" b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501008"/>
            <a:ext cx="7200800" cy="223224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Это та величина недельной аудиторной нагрузки на коррекционно-развивающую работу, которую обеспечивает применение минимальных повышающих 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коэффициентов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Ковз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 и </a:t>
            </a: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Ковз</a:t>
            </a:r>
            <a:r>
              <a:rPr lang="ru-RU" sz="1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(НЗ), 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Times New Roman"/>
              </a:rPr>
              <a:t>представленных в презентации «А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лгоритм расчета   повышающих (корректирующих) коэффициентов, учитывающих специфику образовательной программы или категорию обучающихся (при их наличии)»</a:t>
            </a:r>
            <a:endParaRPr lang="ru-RU" sz="1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28215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1800" b="1" dirty="0">
                <a:solidFill>
                  <a:schemeClr val="tx2"/>
                </a:solidFill>
                <a:cs typeface="Times New Roman" pitchFamily="18" charset="0"/>
              </a:rPr>
              <a:t>Расчет ставок педагогических работников при организации образовательной деятельности по АООП НОО ОВЗ для создания условий для лечебно-восстановительной работы, организации образовательной деятельности и коррекционных занятий с учетом особенностей учащихся</a:t>
            </a:r>
            <a:br>
              <a:rPr lang="ru-RU" sz="1800" b="1" dirty="0">
                <a:solidFill>
                  <a:schemeClr val="tx2"/>
                </a:solidFill>
                <a:cs typeface="Times New Roman" pitchFamily="18" charset="0"/>
              </a:rPr>
            </a:br>
            <a:r>
              <a:rPr lang="ru-RU" sz="1800" b="1" u="sng" dirty="0">
                <a:solidFill>
                  <a:schemeClr val="tx2"/>
                </a:solidFill>
                <a:cs typeface="Times New Roman" pitchFamily="18" charset="0"/>
              </a:rPr>
              <a:t>на одного обучающегося с ОВЗ </a:t>
            </a:r>
            <a:r>
              <a:rPr lang="ru-RU" sz="1800" b="1" dirty="0" smtClean="0">
                <a:solidFill>
                  <a:schemeClr val="tx2"/>
                </a:solidFill>
                <a:cs typeface="Times New Roman" pitchFamily="18" charset="0"/>
              </a:rPr>
              <a:t>(*)</a:t>
            </a:r>
            <a:endParaRPr lang="ru-RU" sz="1800" b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63526562"/>
              </p:ext>
            </p:extLst>
          </p:nvPr>
        </p:nvGraphicFramePr>
        <p:xfrm>
          <a:off x="107504" y="1521579"/>
          <a:ext cx="8928992" cy="522803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16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620000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НОРМЫ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/>
                        <a:t>согласно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Приказа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/>
                        <a:t>№ 1015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/>
                        <a:t>Дефекто-лог</a:t>
                      </a:r>
                      <a:endParaRPr lang="ru-RU" sz="1400" dirty="0" smtClean="0"/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(</a:t>
                      </a:r>
                      <a:r>
                        <a:rPr lang="ru-RU" sz="1400" dirty="0" err="1" smtClean="0"/>
                        <a:t>сурдолог</a:t>
                      </a:r>
                      <a:r>
                        <a:rPr lang="ru-RU" sz="1400" dirty="0" smtClean="0"/>
                        <a:t>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тифло-педагог</a:t>
                      </a:r>
                      <a:r>
                        <a:rPr lang="ru-RU" sz="1400" baseline="0" dirty="0" smtClean="0"/>
                        <a:t>)</a:t>
                      </a:r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aseline="0" dirty="0" smtClean="0"/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 smtClean="0"/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aseline="0" dirty="0" smtClean="0"/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aseline="0" dirty="0" err="1" smtClean="0"/>
                        <a:t>СТдеф</a:t>
                      </a:r>
                      <a:r>
                        <a:rPr lang="ru-RU" sz="1400" baseline="0" dirty="0" smtClean="0"/>
                        <a:t>(</a:t>
                      </a:r>
                      <a:r>
                        <a:rPr lang="en-US" sz="1400" baseline="0" dirty="0" smtClean="0"/>
                        <a:t>min)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Логопед</a:t>
                      </a:r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/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/>
                        <a:t>СТлог</a:t>
                      </a:r>
                      <a:r>
                        <a:rPr lang="ru-RU" sz="1400" dirty="0" smtClean="0"/>
                        <a:t>(</a:t>
                      </a:r>
                      <a:r>
                        <a:rPr lang="en-US" sz="1400" dirty="0" smtClean="0"/>
                        <a:t>min)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/>
                        <a:t>Педагог-психолог</a:t>
                      </a: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/>
                        <a:t>(кроме </a:t>
                      </a:r>
                      <a:r>
                        <a:rPr lang="ru-RU" sz="1400" dirty="0" smtClean="0"/>
                        <a:t>РАС)</a:t>
                      </a: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/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/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/>
                        <a:t>СТпсих</a:t>
                      </a:r>
                      <a:r>
                        <a:rPr lang="en-US" sz="1400" dirty="0" smtClean="0"/>
                        <a:t>(min)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/>
                        <a:t>ИТОГО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400" baseline="0" dirty="0"/>
                        <a:t>ставок на 1 обучающегося</a:t>
                      </a: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aseline="0" dirty="0"/>
                        <a:t>(кроме </a:t>
                      </a:r>
                      <a:r>
                        <a:rPr lang="ru-RU" sz="1400" baseline="0" dirty="0" smtClean="0"/>
                        <a:t>РАС)</a:t>
                      </a:r>
                      <a:endParaRPr lang="en-US" sz="1400" baseline="0" dirty="0" smtClean="0"/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aseline="0" dirty="0" smtClean="0"/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aseline="0" dirty="0" smtClean="0"/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/>
                        <a:t>CT</a:t>
                      </a:r>
                      <a:r>
                        <a:rPr lang="ru-RU" sz="1400" baseline="0" dirty="0" err="1" smtClean="0"/>
                        <a:t>педраб</a:t>
                      </a:r>
                      <a:endParaRPr lang="en-US" sz="1400" baseline="0" dirty="0" smtClean="0"/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(min)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/>
                        <a:t>Педагог-психолог  для </a:t>
                      </a:r>
                      <a:r>
                        <a:rPr lang="ru-RU" sz="1400" dirty="0" err="1"/>
                        <a:t>обучаю-щихся</a:t>
                      </a:r>
                      <a:r>
                        <a:rPr lang="ru-RU" sz="1400" baseline="0" dirty="0"/>
                        <a:t> </a:t>
                      </a:r>
                      <a:r>
                        <a:rPr lang="ru-RU" sz="1400" dirty="0"/>
                        <a:t>с </a:t>
                      </a:r>
                      <a:r>
                        <a:rPr lang="ru-RU" sz="1400" dirty="0" smtClean="0"/>
                        <a:t>РАС</a:t>
                      </a: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 smtClean="0"/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/>
                        <a:t>СТпсих</a:t>
                      </a:r>
                      <a:r>
                        <a:rPr lang="ru-RU" sz="1400" b="1" dirty="0" smtClean="0"/>
                        <a:t>(рас)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ИТОГО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400" b="1" baseline="0" dirty="0"/>
                        <a:t>ставок на 1 </a:t>
                      </a:r>
                      <a:r>
                        <a:rPr lang="ru-RU" sz="1400" b="1" baseline="0" dirty="0" err="1"/>
                        <a:t>обучаю-щегося</a:t>
                      </a:r>
                      <a:r>
                        <a:rPr lang="ru-RU" sz="1400" b="1" baseline="0" dirty="0"/>
                        <a:t> </a:t>
                      </a:r>
                      <a:r>
                        <a:rPr lang="ru-RU" sz="1400" b="1" dirty="0"/>
                        <a:t>для обучающихся  с</a:t>
                      </a:r>
                      <a:r>
                        <a:rPr lang="ru-RU" sz="1400" b="1" baseline="0" dirty="0"/>
                        <a:t> </a:t>
                      </a:r>
                      <a:r>
                        <a:rPr lang="ru-RU" sz="1400" b="1" dirty="0" smtClean="0"/>
                        <a:t>РАС: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/>
                        <a:t>СТпсих</a:t>
                      </a:r>
                      <a:r>
                        <a:rPr lang="ru-RU" sz="1400" b="1" dirty="0" smtClean="0"/>
                        <a:t>(рас)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53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>
                          <a:solidFill>
                            <a:schemeClr val="bg1"/>
                          </a:solidFill>
                        </a:rPr>
                        <a:t>СТпедраб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min</a:t>
                      </a:r>
                      <a:r>
                        <a:rPr lang="ru-RU" sz="1600" b="1" baseline="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/>
                        <a:t>1</a:t>
                      </a:r>
                      <a:r>
                        <a:rPr lang="ru-RU" sz="1600" b="1" baseline="0" dirty="0"/>
                        <a:t> ставка на 12 человек</a:t>
                      </a: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/>
                        <a:t>(</a:t>
                      </a:r>
                      <a:r>
                        <a:rPr lang="en-US" sz="1600" b="1" baseline="0" dirty="0"/>
                        <a:t>min</a:t>
                      </a:r>
                      <a:r>
                        <a:rPr lang="ru-RU" sz="1600" b="1" baseline="0" dirty="0"/>
                        <a:t>)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/>
                        <a:t>0,083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/>
                        <a:t>0,083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/>
                        <a:t>0,05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/>
                        <a:t>0,216</a:t>
                      </a:r>
                    </a:p>
                  </a:txBody>
                  <a:tcPr anchor="ctr">
                    <a:solidFill>
                      <a:srgbClr val="C70F0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/>
                        <a:t>    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53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>
                          <a:solidFill>
                            <a:schemeClr val="bg1"/>
                          </a:solidFill>
                        </a:rPr>
                        <a:t>СТпедраб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(ma</a:t>
                      </a:r>
                      <a:r>
                        <a:rPr lang="ru-RU" sz="1600" b="1" dirty="0" err="1">
                          <a:solidFill>
                            <a:schemeClr val="bg1"/>
                          </a:solidFill>
                        </a:rPr>
                        <a:t>х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/>
                        <a:t>1 ставка на 6 человек</a:t>
                      </a:r>
                      <a:endParaRPr lang="en-US" sz="1600" b="1" dirty="0"/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(ma</a:t>
                      </a:r>
                      <a:r>
                        <a:rPr lang="ru-RU" sz="1600" b="1" dirty="0" err="1"/>
                        <a:t>х</a:t>
                      </a:r>
                      <a:r>
                        <a:rPr lang="ru-RU" sz="16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0</a:t>
                      </a:r>
                      <a:r>
                        <a:rPr lang="ru-RU" sz="1600" b="1" dirty="0"/>
                        <a:t>,</a:t>
                      </a:r>
                      <a:r>
                        <a:rPr lang="en-US" sz="1600" b="1" dirty="0"/>
                        <a:t>166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/>
                        <a:t>0,166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/>
                        <a:t>0,05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/>
                        <a:t>0,382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53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>
                          <a:solidFill>
                            <a:schemeClr val="bg1"/>
                          </a:solidFill>
                        </a:rPr>
                        <a:t>СТпедраб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min</a:t>
                      </a:r>
                      <a:r>
                        <a:rPr lang="ru-RU" sz="1600" b="1" baseline="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/>
                        <a:t>1 ставка</a:t>
                      </a: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на 8 человек</a:t>
                      </a: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(min</a:t>
                      </a:r>
                      <a:r>
                        <a:rPr lang="ru-RU" sz="16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0,083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0,083</a:t>
                      </a:r>
                      <a:endParaRPr lang="ru-RU" sz="16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/>
                        <a:t>0,125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/>
                        <a:t>0,291</a:t>
                      </a:r>
                    </a:p>
                  </a:txBody>
                  <a:tcPr anchor="ctr">
                    <a:solidFill>
                      <a:srgbClr val="C70F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120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>
                          <a:solidFill>
                            <a:schemeClr val="bg1"/>
                          </a:solidFill>
                        </a:rPr>
                        <a:t>СТпедраб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(ma</a:t>
                      </a:r>
                      <a:r>
                        <a:rPr lang="ru-RU" sz="1600" b="1" dirty="0" err="1">
                          <a:solidFill>
                            <a:schemeClr val="bg1"/>
                          </a:solidFill>
                        </a:rPr>
                        <a:t>х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  <a:p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b="1" dirty="0"/>
                        <a:t>1 ставка на 5 человек</a:t>
                      </a:r>
                      <a:endParaRPr lang="en-US" sz="1600" b="1" dirty="0"/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b="1" dirty="0"/>
                        <a:t>(ma</a:t>
                      </a:r>
                      <a:r>
                        <a:rPr lang="ru-RU" sz="1600" b="1" dirty="0" err="1"/>
                        <a:t>х</a:t>
                      </a:r>
                      <a:r>
                        <a:rPr lang="ru-RU" sz="16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0,083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0,083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0,2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0,532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chemeClr val="tx2"/>
                </a:solidFill>
                <a:cs typeface="Times New Roman" pitchFamily="18" charset="0"/>
                <a:sym typeface="Times New Roman"/>
              </a:rPr>
              <a:t>Расчет недельной аудиторной нагрузки  на коррекционно-развивающую</a:t>
            </a:r>
            <a:br>
              <a:rPr lang="ru-RU" sz="1600" b="1" dirty="0">
                <a:solidFill>
                  <a:schemeClr val="tx2"/>
                </a:solidFill>
                <a:cs typeface="Times New Roman" pitchFamily="18" charset="0"/>
                <a:sym typeface="Times New Roman"/>
              </a:rPr>
            </a:br>
            <a:r>
              <a:rPr lang="ru-RU" sz="1600" b="1" dirty="0">
                <a:solidFill>
                  <a:schemeClr val="tx2"/>
                </a:solidFill>
                <a:cs typeface="Times New Roman" pitchFamily="18" charset="0"/>
                <a:sym typeface="Times New Roman"/>
              </a:rPr>
              <a:t>работу  в </a:t>
            </a:r>
            <a:r>
              <a:rPr lang="ru-RU" sz="1600" b="1" u="sng" dirty="0" smtClean="0">
                <a:solidFill>
                  <a:schemeClr val="tx2"/>
                </a:solidFill>
                <a:cs typeface="Times New Roman" pitchFamily="18" charset="0"/>
                <a:sym typeface="Times New Roman"/>
              </a:rPr>
              <a:t>астрономических</a:t>
            </a:r>
            <a:r>
              <a:rPr lang="ru-RU" sz="1600" b="1" dirty="0" smtClean="0">
                <a:solidFill>
                  <a:schemeClr val="tx2"/>
                </a:solidFill>
                <a:cs typeface="Times New Roman" pitchFamily="18" charset="0"/>
                <a:sym typeface="Times New Roman"/>
              </a:rPr>
              <a:t> часах </a:t>
            </a:r>
            <a:r>
              <a:rPr lang="ru-RU" sz="1600" b="1" u="sng" dirty="0">
                <a:solidFill>
                  <a:schemeClr val="tx2"/>
                </a:solidFill>
                <a:cs typeface="Times New Roman" pitchFamily="18" charset="0"/>
                <a:sym typeface="Times New Roman"/>
              </a:rPr>
              <a:t>на одного обучающегося</a:t>
            </a:r>
            <a:r>
              <a:rPr lang="ru-RU" sz="1600" b="1" dirty="0">
                <a:solidFill>
                  <a:schemeClr val="tx2"/>
                </a:solidFill>
                <a:cs typeface="Times New Roman" pitchFamily="18" charset="0"/>
                <a:sym typeface="Times New Roman"/>
              </a:rPr>
              <a:t> </a:t>
            </a:r>
            <a:r>
              <a:rPr lang="ru-RU" sz="1600" b="1" dirty="0" smtClean="0">
                <a:solidFill>
                  <a:schemeClr val="tx2"/>
                </a:solidFill>
                <a:cs typeface="Times New Roman" pitchFamily="18" charset="0"/>
                <a:sym typeface="Times New Roman"/>
              </a:rPr>
              <a:t>с РАС</a:t>
            </a:r>
            <a:r>
              <a:rPr lang="ru-RU" sz="1600" b="1" dirty="0">
                <a:solidFill>
                  <a:schemeClr val="tx2"/>
                </a:solidFill>
                <a:cs typeface="Times New Roman" pitchFamily="18" charset="0"/>
                <a:sym typeface="Times New Roman"/>
              </a:rPr>
              <a:t/>
            </a:r>
            <a:br>
              <a:rPr lang="ru-RU" sz="1600" b="1" dirty="0">
                <a:solidFill>
                  <a:schemeClr val="tx2"/>
                </a:solidFill>
                <a:cs typeface="Times New Roman" pitchFamily="18" charset="0"/>
                <a:sym typeface="Times New Roman"/>
              </a:rPr>
            </a:br>
            <a:r>
              <a:rPr lang="ru-RU" sz="1600" b="1" dirty="0">
                <a:solidFill>
                  <a:schemeClr val="tx2"/>
                </a:solidFill>
                <a:cs typeface="Times New Roman" pitchFamily="18" charset="0"/>
                <a:sym typeface="Times New Roman"/>
              </a:rPr>
              <a:t>согласно минимальной норме </a:t>
            </a:r>
            <a:r>
              <a:rPr lang="ru-RU" sz="1600" b="1" dirty="0" smtClean="0">
                <a:solidFill>
                  <a:schemeClr val="tx2"/>
                </a:solidFill>
                <a:cs typeface="Times New Roman" pitchFamily="18" charset="0"/>
                <a:sym typeface="Times New Roman"/>
              </a:rPr>
              <a:t>(*) </a:t>
            </a:r>
            <a:r>
              <a:rPr lang="ru-RU" sz="1600" b="1" dirty="0">
                <a:solidFill>
                  <a:schemeClr val="tx2"/>
                </a:solidFill>
                <a:cs typeface="Times New Roman" pitchFamily="18" charset="0"/>
                <a:sym typeface="Times New Roman"/>
              </a:rPr>
              <a:t>Приказа № 1015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9000024" cy="5254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24"/>
                <a:gridCol w="1224000"/>
                <a:gridCol w="1224000"/>
                <a:gridCol w="1224000"/>
                <a:gridCol w="1224000"/>
                <a:gridCol w="1332000"/>
                <a:gridCol w="1332000"/>
              </a:tblGrid>
              <a:tr h="848705">
                <a:tc gridSpan="7"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b="1" u="sng" dirty="0" smtClean="0">
                          <a:solidFill>
                            <a:schemeClr val="bg1"/>
                          </a:solidFill>
                          <a:cs typeface="Times New Roman" pitchFamily="18" charset="0"/>
                          <a:sym typeface="Times New Roman"/>
                        </a:rPr>
                        <a:t>на одного обучающегося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cs typeface="Times New Roman" pitchFamily="18" charset="0"/>
                          <a:sym typeface="Times New Roman"/>
                        </a:rPr>
                        <a:t> с </a:t>
                      </a:r>
                      <a:r>
                        <a:rPr lang="ru-RU" sz="1800" dirty="0" smtClean="0"/>
                        <a:t>РАС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227394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Ставки </a:t>
                      </a:r>
                      <a:r>
                        <a:rPr lang="ru-RU" sz="1400" b="1" dirty="0" err="1">
                          <a:solidFill>
                            <a:schemeClr val="bg1"/>
                          </a:solidFill>
                        </a:rPr>
                        <a:t>педработников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 на класс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ПРИКАЗ №1015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Норма часов в неделю за ставку </a:t>
                      </a:r>
                      <a:r>
                        <a:rPr lang="ru-RU" sz="1400" b="1" dirty="0" err="1" smtClean="0">
                          <a:solidFill>
                            <a:schemeClr val="bg1"/>
                          </a:solidFill>
                        </a:rPr>
                        <a:t>зар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платы </a:t>
                      </a:r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(непосредственно часы работы с детьми)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СТАВКА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специалиста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4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2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2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2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ИТОГО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СТАВОК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2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2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астрономических </a:t>
                      </a:r>
                      <a:endParaRPr lang="en-US" sz="14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4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ЧАСОВ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В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НЕДЕЛЮ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2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2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2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2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ИТОГО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астрономических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14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часов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в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неделю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ИТОГО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астрономических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минут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в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неделю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5654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b="1" dirty="0" smtClean="0"/>
                        <a:t>Дефектолог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20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defTabSz="893763">
                        <a:lnSpc>
                          <a:spcPct val="90000"/>
                        </a:lnSpc>
                      </a:pPr>
                      <a:r>
                        <a:rPr lang="ru-RU" sz="1400" b="1" dirty="0" smtClean="0"/>
                        <a:t>   0,083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В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b="1" dirty="0" smtClean="0"/>
                        <a:t>0,291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1,66</a:t>
                      </a:r>
                      <a:endParaRPr lang="ru-RU" sz="1400" b="1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b="1" dirty="0" smtClean="0"/>
                        <a:t>5,57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100мин</a:t>
                      </a:r>
                    </a:p>
                  </a:txBody>
                  <a:tcPr/>
                </a:tc>
              </a:tr>
              <a:tr h="55604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b="1" dirty="0" smtClean="0"/>
                        <a:t>Логопед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/>
                        <a:t>0,083</a:t>
                      </a:r>
                      <a:endParaRPr lang="ru-RU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1,66</a:t>
                      </a:r>
                      <a:endParaRPr lang="ru-RU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100мин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5654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b="1" dirty="0" smtClean="0"/>
                        <a:t>Психолог (**)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/>
                        <a:t>18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/>
                        <a:t>0,125(*)</a:t>
                      </a:r>
                      <a:endParaRPr lang="ru-RU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2,25</a:t>
                      </a:r>
                      <a:endParaRPr lang="ru-RU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135мин</a:t>
                      </a:r>
                      <a:endParaRPr lang="ru-RU" sz="1400" b="1" dirty="0"/>
                    </a:p>
                  </a:txBody>
                  <a:tcPr/>
                </a:tc>
              </a:tr>
              <a:tr h="6145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ИТОГО</a:t>
                      </a:r>
                      <a:endParaRPr lang="ru-RU" sz="16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0,291</a:t>
                      </a:r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b="1" dirty="0" smtClean="0"/>
                        <a:t>5,57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335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chemeClr val="tx2"/>
                </a:solidFill>
                <a:cs typeface="Times New Roman" pitchFamily="18" charset="0"/>
                <a:sym typeface="Times New Roman"/>
              </a:rPr>
              <a:t>Расчет недельной аудиторной нагрузки  на коррекционно-развивающую</a:t>
            </a:r>
            <a:br>
              <a:rPr lang="ru-RU" sz="1600" b="1" dirty="0">
                <a:solidFill>
                  <a:schemeClr val="tx2"/>
                </a:solidFill>
                <a:cs typeface="Times New Roman" pitchFamily="18" charset="0"/>
                <a:sym typeface="Times New Roman"/>
              </a:rPr>
            </a:br>
            <a:r>
              <a:rPr lang="ru-RU" sz="1600" b="1" dirty="0">
                <a:solidFill>
                  <a:schemeClr val="tx2"/>
                </a:solidFill>
                <a:cs typeface="Times New Roman" pitchFamily="18" charset="0"/>
                <a:sym typeface="Times New Roman"/>
              </a:rPr>
              <a:t>работу  в </a:t>
            </a:r>
            <a:r>
              <a:rPr lang="ru-RU" sz="1600" b="1" u="sng" dirty="0" smtClean="0">
                <a:solidFill>
                  <a:schemeClr val="tx2"/>
                </a:solidFill>
                <a:cs typeface="Times New Roman" pitchFamily="18" charset="0"/>
                <a:sym typeface="Times New Roman"/>
              </a:rPr>
              <a:t>астрономических</a:t>
            </a:r>
            <a:r>
              <a:rPr lang="ru-RU" sz="1600" b="1" dirty="0" smtClean="0">
                <a:solidFill>
                  <a:schemeClr val="tx2"/>
                </a:solidFill>
                <a:cs typeface="Times New Roman" pitchFamily="18" charset="0"/>
                <a:sym typeface="Times New Roman"/>
              </a:rPr>
              <a:t> часах </a:t>
            </a:r>
            <a:r>
              <a:rPr lang="ru-RU" sz="1600" b="1" u="sng" dirty="0">
                <a:solidFill>
                  <a:schemeClr val="tx2"/>
                </a:solidFill>
                <a:cs typeface="Times New Roman" pitchFamily="18" charset="0"/>
                <a:sym typeface="Times New Roman"/>
              </a:rPr>
              <a:t>на одного обучающегося</a:t>
            </a:r>
            <a:r>
              <a:rPr lang="ru-RU" sz="1600" b="1" dirty="0">
                <a:solidFill>
                  <a:schemeClr val="tx2"/>
                </a:solidFill>
                <a:cs typeface="Times New Roman" pitchFamily="18" charset="0"/>
                <a:sym typeface="Times New Roman"/>
              </a:rPr>
              <a:t> </a:t>
            </a:r>
            <a:r>
              <a:rPr lang="ru-RU" sz="1600" b="1" dirty="0" smtClean="0">
                <a:solidFill>
                  <a:schemeClr val="tx2"/>
                </a:solidFill>
                <a:cs typeface="Times New Roman" pitchFamily="18" charset="0"/>
                <a:sym typeface="Times New Roman"/>
              </a:rPr>
              <a:t>для слабовидящих, слепых, слабослышащих, глухих, ТНР, ЗПР, НОДА, УО (1,2)</a:t>
            </a:r>
            <a:r>
              <a:rPr lang="ru-RU" sz="1600" b="1" dirty="0">
                <a:solidFill>
                  <a:schemeClr val="tx2"/>
                </a:solidFill>
                <a:cs typeface="Times New Roman" pitchFamily="18" charset="0"/>
                <a:sym typeface="Times New Roman"/>
              </a:rPr>
              <a:t/>
            </a:r>
            <a:br>
              <a:rPr lang="ru-RU" sz="1600" b="1" dirty="0">
                <a:solidFill>
                  <a:schemeClr val="tx2"/>
                </a:solidFill>
                <a:cs typeface="Times New Roman" pitchFamily="18" charset="0"/>
                <a:sym typeface="Times New Roman"/>
              </a:rPr>
            </a:br>
            <a:r>
              <a:rPr lang="ru-RU" sz="1600" b="1" dirty="0">
                <a:solidFill>
                  <a:schemeClr val="tx2"/>
                </a:solidFill>
                <a:cs typeface="Times New Roman" pitchFamily="18" charset="0"/>
                <a:sym typeface="Times New Roman"/>
              </a:rPr>
              <a:t>согласно минимальной норме </a:t>
            </a:r>
            <a:r>
              <a:rPr lang="ru-RU" sz="1600" b="1" dirty="0" smtClean="0">
                <a:solidFill>
                  <a:schemeClr val="tx2"/>
                </a:solidFill>
                <a:cs typeface="Times New Roman" pitchFamily="18" charset="0"/>
                <a:sym typeface="Times New Roman"/>
              </a:rPr>
              <a:t>(*) </a:t>
            </a:r>
            <a:r>
              <a:rPr lang="ru-RU" sz="1600" b="1" dirty="0">
                <a:solidFill>
                  <a:schemeClr val="tx2"/>
                </a:solidFill>
                <a:cs typeface="Times New Roman" pitchFamily="18" charset="0"/>
                <a:sym typeface="Times New Roman"/>
              </a:rPr>
              <a:t>Приказа № 1015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13342"/>
          <a:ext cx="9144000" cy="5444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60"/>
                <a:gridCol w="1243581"/>
                <a:gridCol w="1243581"/>
                <a:gridCol w="1243581"/>
                <a:gridCol w="1243581"/>
                <a:gridCol w="1353308"/>
                <a:gridCol w="1353308"/>
              </a:tblGrid>
              <a:tr h="936104">
                <a:tc gridSpan="7"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b="1" u="sng" dirty="0" smtClean="0">
                          <a:solidFill>
                            <a:schemeClr val="bg1"/>
                          </a:solidFill>
                          <a:cs typeface="Times New Roman" pitchFamily="18" charset="0"/>
                          <a:sym typeface="Times New Roman"/>
                        </a:rPr>
                        <a:t>на одного обучающегося: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cs typeface="Times New Roman" pitchFamily="18" charset="0"/>
                          <a:sym typeface="Times New Roman"/>
                        </a:rPr>
                        <a:t>для слабовидящих, слепых, слабослышащих, глухих, ТНР, ЗПР, НОДА, УО (1,2)</a:t>
                      </a:r>
                      <a:endParaRPr lang="ru-RU" sz="18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212364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Ставки </a:t>
                      </a:r>
                      <a:r>
                        <a:rPr lang="ru-RU" sz="1400" b="1" dirty="0" err="1">
                          <a:solidFill>
                            <a:schemeClr val="bg1"/>
                          </a:solidFill>
                        </a:rPr>
                        <a:t>педработников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 на класс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ПРИКАЗ №1015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Норма часов в неделю за ставку </a:t>
                      </a:r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b="1" dirty="0" err="1" smtClean="0">
                          <a:solidFill>
                            <a:schemeClr val="bg1"/>
                          </a:solidFill>
                        </a:rPr>
                        <a:t>зар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платы </a:t>
                      </a:r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   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(непосредственно часы работы с детьми)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СТАВКА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специалиста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4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2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2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2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ИТОГО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СТАВОК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2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2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астрономических 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ЧАСОВ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В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НЕДЕЛЮ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2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2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2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2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ИТОГО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астрономических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14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часов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в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неделю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ИТОГО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астрономических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минут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в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неделю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5654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b="1" dirty="0" smtClean="0"/>
                        <a:t>Дефектолог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20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defTabSz="893763">
                        <a:lnSpc>
                          <a:spcPct val="90000"/>
                        </a:lnSpc>
                      </a:pPr>
                      <a:r>
                        <a:rPr lang="ru-RU" sz="1400" b="1" dirty="0" smtClean="0"/>
                        <a:t> 0,083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b="1" dirty="0" smtClean="0"/>
                        <a:t>0,216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1,66</a:t>
                      </a:r>
                      <a:endParaRPr lang="ru-RU" sz="1400" b="1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b="1" dirty="0" smtClean="0"/>
                        <a:t>4,22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100мин</a:t>
                      </a:r>
                    </a:p>
                  </a:txBody>
                  <a:tcPr/>
                </a:tc>
              </a:tr>
              <a:tr h="55604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b="1" dirty="0" smtClean="0"/>
                        <a:t>Логопед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/>
                        <a:t>0,083</a:t>
                      </a:r>
                      <a:endParaRPr lang="ru-RU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1,66</a:t>
                      </a:r>
                      <a:endParaRPr lang="ru-RU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100мин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5654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b="1" dirty="0" smtClean="0"/>
                        <a:t>Психолог</a:t>
                      </a:r>
                      <a:r>
                        <a:rPr lang="en-US" sz="1400" b="1" dirty="0" smtClean="0"/>
                        <a:t>(**)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/>
                        <a:t>18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/>
                        <a:t>0,05</a:t>
                      </a:r>
                      <a:endParaRPr lang="ru-RU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0,9</a:t>
                      </a:r>
                      <a:endParaRPr lang="ru-RU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54мин</a:t>
                      </a:r>
                      <a:endParaRPr lang="ru-RU" sz="1400" b="1" dirty="0"/>
                    </a:p>
                  </a:txBody>
                  <a:tcPr/>
                </a:tc>
              </a:tr>
              <a:tr h="6145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ИТОГО</a:t>
                      </a:r>
                      <a:endParaRPr lang="ru-RU" sz="16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0,216</a:t>
                      </a:r>
                      <a:endParaRPr lang="ru-RU" sz="18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b="1" dirty="0" smtClean="0"/>
                        <a:t>4,22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253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00" y="-99392"/>
            <a:ext cx="9144000" cy="14176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1600" b="1" dirty="0" smtClean="0">
                <a:solidFill>
                  <a:schemeClr val="tx2"/>
                </a:solidFill>
                <a:latin typeface="+mn-lt"/>
                <a:cs typeface="Times New Roman" pitchFamily="18" charset="0"/>
                <a:sym typeface="Times New Roman"/>
              </a:rPr>
              <a:t>Сводный слайд: </a:t>
            </a:r>
            <a:r>
              <a:rPr lang="ru-RU" sz="1600" b="1" u="sng" dirty="0" smtClean="0">
                <a:solidFill>
                  <a:schemeClr val="tx2"/>
                </a:solidFill>
                <a:latin typeface="+mn-lt"/>
                <a:cs typeface="Times New Roman" pitchFamily="18" charset="0"/>
                <a:sym typeface="Times New Roman"/>
              </a:rPr>
              <a:t>расчет </a:t>
            </a:r>
            <a:r>
              <a:rPr lang="ru-RU" sz="1600" b="1" u="sng" dirty="0">
                <a:solidFill>
                  <a:schemeClr val="tx2"/>
                </a:solidFill>
                <a:latin typeface="+mn-lt"/>
                <a:cs typeface="Times New Roman" pitchFamily="18" charset="0"/>
                <a:sym typeface="Times New Roman"/>
              </a:rPr>
              <a:t>недельной аудиторной нагрузки  </a:t>
            </a:r>
            <a:r>
              <a:rPr lang="ru-RU" sz="1600" b="1" dirty="0">
                <a:solidFill>
                  <a:schemeClr val="tx2"/>
                </a:solidFill>
                <a:latin typeface="+mn-lt"/>
                <a:cs typeface="Times New Roman" pitchFamily="18" charset="0"/>
                <a:sym typeface="Times New Roman"/>
              </a:rPr>
              <a:t>на коррекционно-развивающую</a:t>
            </a:r>
            <a:br>
              <a:rPr lang="ru-RU" sz="1600" b="1" dirty="0">
                <a:solidFill>
                  <a:schemeClr val="tx2"/>
                </a:solidFill>
                <a:latin typeface="+mn-lt"/>
                <a:cs typeface="Times New Roman" pitchFamily="18" charset="0"/>
                <a:sym typeface="Times New Roman"/>
              </a:rPr>
            </a:br>
            <a:r>
              <a:rPr lang="ru-RU" sz="1600" b="1" dirty="0">
                <a:solidFill>
                  <a:schemeClr val="tx2"/>
                </a:solidFill>
                <a:latin typeface="+mn-lt"/>
                <a:cs typeface="Times New Roman" pitchFamily="18" charset="0"/>
                <a:sym typeface="Times New Roman"/>
              </a:rPr>
              <a:t>работу  </a:t>
            </a:r>
            <a:r>
              <a:rPr lang="ru-RU" sz="1600" b="1" u="sng" dirty="0">
                <a:solidFill>
                  <a:schemeClr val="tx2"/>
                </a:solidFill>
                <a:latin typeface="+mn-lt"/>
                <a:cs typeface="Times New Roman" pitchFamily="18" charset="0"/>
                <a:sym typeface="Times New Roman"/>
              </a:rPr>
              <a:t>в </a:t>
            </a:r>
            <a:r>
              <a:rPr lang="ru-RU" sz="1600" b="1" u="sng" dirty="0" smtClean="0">
                <a:solidFill>
                  <a:schemeClr val="tx2"/>
                </a:solidFill>
                <a:latin typeface="+mn-lt"/>
                <a:cs typeface="Times New Roman" pitchFamily="18" charset="0"/>
                <a:sym typeface="Times New Roman"/>
              </a:rPr>
              <a:t>астрономических часах </a:t>
            </a:r>
            <a:r>
              <a:rPr lang="ru-RU" sz="1600" b="1" u="sng" dirty="0">
                <a:solidFill>
                  <a:schemeClr val="tx2"/>
                </a:solidFill>
                <a:latin typeface="+mn-lt"/>
                <a:cs typeface="Times New Roman" pitchFamily="18" charset="0"/>
                <a:sym typeface="Times New Roman"/>
              </a:rPr>
              <a:t>на одного обучающегося </a:t>
            </a:r>
            <a:r>
              <a:rPr lang="ru-RU" sz="1600" b="1" dirty="0">
                <a:solidFill>
                  <a:schemeClr val="tx2"/>
                </a:solidFill>
                <a:latin typeface="+mn-lt"/>
                <a:cs typeface="Times New Roman" pitchFamily="18" charset="0"/>
                <a:sym typeface="Times New Roman"/>
              </a:rPr>
              <a:t>с ОВЗ по видам образовательных программ с учетом предельной наполняемости класса </a:t>
            </a:r>
            <a:r>
              <a:rPr lang="ru-RU" sz="1600" b="1" dirty="0" smtClean="0">
                <a:solidFill>
                  <a:schemeClr val="tx2"/>
                </a:solidFill>
                <a:latin typeface="+mn-lt"/>
                <a:cs typeface="Times New Roman" pitchFamily="18" charset="0"/>
                <a:sym typeface="Times New Roman"/>
              </a:rPr>
              <a:t>(*)</a:t>
            </a:r>
            <a:r>
              <a:rPr lang="ru-RU" sz="1600" b="1" dirty="0">
                <a:solidFill>
                  <a:schemeClr val="tx2"/>
                </a:solidFill>
                <a:latin typeface="+mn-lt"/>
                <a:cs typeface="Times New Roman" pitchFamily="18" charset="0"/>
                <a:sym typeface="Times New Roman"/>
              </a:rPr>
              <a:t/>
            </a:r>
            <a:br>
              <a:rPr lang="ru-RU" sz="1600" b="1" dirty="0">
                <a:solidFill>
                  <a:schemeClr val="tx2"/>
                </a:solidFill>
                <a:latin typeface="+mn-lt"/>
                <a:cs typeface="Times New Roman" pitchFamily="18" charset="0"/>
                <a:sym typeface="Times New Roman"/>
              </a:rPr>
            </a:br>
            <a:r>
              <a:rPr lang="ru-RU" sz="1600" b="1" dirty="0">
                <a:solidFill>
                  <a:schemeClr val="tx2"/>
                </a:solidFill>
                <a:latin typeface="+mn-lt"/>
                <a:cs typeface="Times New Roman" pitchFamily="18" charset="0"/>
                <a:sym typeface="Times New Roman"/>
              </a:rPr>
              <a:t>согласно минимальной норме (**) Приказа № 1015</a:t>
            </a:r>
            <a:endParaRPr lang="ru-RU" sz="1600" b="1" dirty="0">
              <a:solidFill>
                <a:schemeClr val="tx2"/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28175030"/>
              </p:ext>
            </p:extLst>
          </p:nvPr>
        </p:nvGraphicFramePr>
        <p:xfrm>
          <a:off x="94900" y="1268760"/>
          <a:ext cx="8954200" cy="531598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527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2071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77292">
                <a:tc rowSpan="2" gridSpan="2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Предельная наполняемость класса </a:t>
                      </a:r>
                      <a:r>
                        <a:rPr lang="ru-RU" sz="1600" dirty="0" err="1"/>
                        <a:t>Мовз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1334"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</a:rPr>
                        <a:t>вариант программы с максимальной численностью обучающихся в одном классе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5590"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Ставки </a:t>
                      </a:r>
                      <a:r>
                        <a:rPr lang="ru-RU" sz="1400" b="1" dirty="0" err="1">
                          <a:solidFill>
                            <a:schemeClr val="bg1"/>
                          </a:solidFill>
                        </a:rPr>
                        <a:t>педработников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 на класс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ПРИКАЗ №1015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Норма часов в неделю за ставку </a:t>
                      </a:r>
                      <a:r>
                        <a:rPr lang="ru-RU" sz="1400" b="1" dirty="0" err="1" smtClean="0">
                          <a:solidFill>
                            <a:schemeClr val="bg1"/>
                          </a:solidFill>
                        </a:rPr>
                        <a:t>зар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платы (***)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   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</a:rPr>
                        <a:t>Nh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93763">
                        <a:lnSpc>
                          <a:spcPct val="90000"/>
                        </a:lnSpc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Слабовидящие; ТНР; ЗПР; УО  (вариант</a:t>
                      </a:r>
                      <a:r>
                        <a:rPr lang="ru-RU" sz="1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Слепые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Слабослышащие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Глухие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НОДА; УО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вариант2)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РАС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38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12 чел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9 чел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8 чел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6 чел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5 чел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5 чел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375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Дефектолог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b="1" dirty="0" err="1"/>
                        <a:t>СТдеф</a:t>
                      </a:r>
                      <a:r>
                        <a:rPr lang="ru-RU" sz="1400" b="1" dirty="0"/>
                        <a:t>(</a:t>
                      </a:r>
                      <a:r>
                        <a:rPr lang="ru-RU" sz="1400" b="1" dirty="0" err="1"/>
                        <a:t>кл</a:t>
                      </a:r>
                      <a:r>
                        <a:rPr lang="ru-RU" sz="14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20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0,75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0,66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0,5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0,42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0,42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868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Логопед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b="1" dirty="0" err="1"/>
                        <a:t>СТлог</a:t>
                      </a:r>
                      <a:r>
                        <a:rPr lang="ru-RU" sz="1400" b="1" dirty="0"/>
                        <a:t>(</a:t>
                      </a:r>
                      <a:r>
                        <a:rPr lang="ru-RU" sz="1400" b="1" dirty="0" err="1"/>
                        <a:t>кл</a:t>
                      </a:r>
                      <a:r>
                        <a:rPr lang="ru-RU" sz="14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0,75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0,66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0,5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0,42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0,42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809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Психолог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b="1" dirty="0" err="1"/>
                        <a:t>СТпсих</a:t>
                      </a:r>
                      <a:r>
                        <a:rPr lang="ru-RU" sz="1400" b="1" dirty="0"/>
                        <a:t>(</a:t>
                      </a:r>
                      <a:r>
                        <a:rPr lang="ru-RU" sz="1400" b="1" dirty="0" err="1"/>
                        <a:t>кл</a:t>
                      </a:r>
                      <a:r>
                        <a:rPr lang="ru-RU" sz="14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/>
                        <a:t>18(***)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0,6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0,45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0,4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0,3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0,25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0,62 (**)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6716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b="1" dirty="0"/>
                        <a:t>ИТОГО: часов в неделю на класс</a:t>
                      </a:r>
                      <a:r>
                        <a:rPr lang="en-US" sz="1400" b="1" dirty="0"/>
                        <a:t> t</a:t>
                      </a:r>
                      <a:r>
                        <a:rPr lang="ru-RU" sz="1400" b="1" dirty="0" err="1"/>
                        <a:t>кл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20+20+10,8=</a:t>
                      </a:r>
                      <a:endParaRPr lang="ru-RU" sz="1400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400" b="1" dirty="0" smtClean="0"/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/>
                        <a:t>50,8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dirty="0"/>
                        <a:t>15+15+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8,1=</a:t>
                      </a:r>
                      <a:endParaRPr lang="ru-RU" sz="1400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/>
                        <a:t>38,1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13,2+13,2+7,2=</a:t>
                      </a:r>
                      <a:endParaRPr lang="ru-RU" sz="1400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/>
                        <a:t>33,6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dirty="0"/>
                        <a:t>10+10+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5,4=</a:t>
                      </a:r>
                      <a:endParaRPr lang="ru-RU" sz="1400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/>
                        <a:t>25,4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dirty="0"/>
                        <a:t>8,4+8,4+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4,5=</a:t>
                      </a:r>
                      <a:endParaRPr lang="ru-RU" sz="1400" b="1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/>
                        <a:t>21,3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0" dirty="0"/>
                        <a:t>8,4+8,4+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0" dirty="0" smtClean="0"/>
                        <a:t>11,1=</a:t>
                      </a:r>
                      <a:endParaRPr lang="ru-RU" sz="1400" b="0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/>
                        <a:t>27,9</a:t>
                      </a:r>
                      <a:endParaRPr lang="ru-RU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872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/>
                        <a:t>часов</a:t>
                      </a:r>
                      <a:r>
                        <a:rPr lang="ru-RU" sz="1400" b="1" baseline="0" dirty="0"/>
                        <a:t> в неделю н</a:t>
                      </a:r>
                      <a:r>
                        <a:rPr lang="ru-RU" sz="1400" b="1" dirty="0"/>
                        <a:t>а 1 ребенка </a:t>
                      </a:r>
                      <a:r>
                        <a:rPr lang="ru-RU" sz="1400" b="1" baseline="0" dirty="0" smtClean="0"/>
                        <a:t>  </a:t>
                      </a:r>
                      <a:r>
                        <a:rPr lang="en-US" sz="1400" b="1" dirty="0" smtClean="0"/>
                        <a:t>t</a:t>
                      </a:r>
                      <a:r>
                        <a:rPr lang="ru-RU" sz="1400" b="1" dirty="0" err="1"/>
                        <a:t>обуч</a:t>
                      </a:r>
                      <a:endParaRPr lang="ru-RU" sz="1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14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4,23</a:t>
                      </a:r>
                      <a:endParaRPr lang="ru-RU" sz="14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4,23</a:t>
                      </a:r>
                      <a:endParaRPr lang="ru-RU" sz="14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4,20</a:t>
                      </a:r>
                      <a:endParaRPr lang="ru-RU" sz="14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4,23</a:t>
                      </a:r>
                      <a:endParaRPr lang="ru-RU" sz="14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4,26</a:t>
                      </a:r>
                      <a:endParaRPr lang="ru-RU" sz="14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1400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1" dirty="0" smtClean="0"/>
                        <a:t>5,58</a:t>
                      </a:r>
                      <a:endParaRPr lang="ru-RU" sz="1400" b="1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943</Words>
  <Application>Microsoft Office PowerPoint</Application>
  <PresentationFormat>Экран (4:3)</PresentationFormat>
  <Paragraphs>308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Расчет недельной аудиторной нагрузки   на коррекционно-развивающую работу  в астрономических часах на одного обучающегося с ОВЗ  по видам образовательных программ и с учетом предельной наполняемости класса,  произведенный согласно минимальной норме  Приказа № 1015.  </vt:lpstr>
      <vt:lpstr>Расчет ставок педагогических работников при организации образовательной деятельности по АООП НОО ОВЗ для создания условий для лечебно-восстановительной работы, организации образовательной деятельности и коррекционных занятий с учетом особенностей учащихся на одного обучающегося с ОВЗ (*)</vt:lpstr>
      <vt:lpstr>Расчет недельной аудиторной нагрузки  на коррекционно-развивающую работу  в астрономических часах на одного обучающегося с РАС согласно минимальной норме (*) Приказа № 1015</vt:lpstr>
      <vt:lpstr>Расчет недельной аудиторной нагрузки  на коррекционно-развивающую работу  в астрономических часах на одного обучающегося для слабовидящих, слепых, слабослышащих, глухих, ТНР, ЗПР, НОДА, УО (1,2) согласно минимальной норме (*) Приказа № 1015</vt:lpstr>
      <vt:lpstr>Сводный слайд: расчет недельной аудиторной нагрузки  на коррекционно-развивающую работу  в астрономических часах на одного обучающегося с ОВЗ по видам образовательных программ с учетом предельной наполняемости класса (*) согласно минимальной норме (**) Приказа № 1015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10</dc:creator>
  <cp:lastModifiedBy>Windows 10</cp:lastModifiedBy>
  <cp:revision>31</cp:revision>
  <dcterms:created xsi:type="dcterms:W3CDTF">2019-06-29T07:34:00Z</dcterms:created>
  <dcterms:modified xsi:type="dcterms:W3CDTF">2019-07-10T16:03:43Z</dcterms:modified>
</cp:coreProperties>
</file>